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71" r:id="rId6"/>
    <p:sldId id="273" r:id="rId7"/>
    <p:sldId id="279" r:id="rId8"/>
    <p:sldId id="275" r:id="rId9"/>
    <p:sldId id="288" r:id="rId10"/>
    <p:sldId id="289" r:id="rId11"/>
    <p:sldId id="286" r:id="rId12"/>
    <p:sldId id="287" r:id="rId13"/>
    <p:sldId id="290" r:id="rId14"/>
    <p:sldId id="292" r:id="rId15"/>
    <p:sldId id="291" r:id="rId16"/>
    <p:sldId id="277" r:id="rId17"/>
  </p:sldIdLst>
  <p:sldSz cx="9144000" cy="6858000" type="screen4x3"/>
  <p:notesSz cx="6985000" cy="101219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88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wrc1g12" initials="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66FFFF"/>
    <a:srgbClr val="99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34" autoAdjust="0"/>
  </p:normalViewPr>
  <p:slideViewPr>
    <p:cSldViewPr>
      <p:cViewPr varScale="1">
        <p:scale>
          <a:sx n="108" d="100"/>
          <a:sy n="108" d="100"/>
        </p:scale>
        <p:origin x="170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740" y="-108"/>
      </p:cViewPr>
      <p:guideLst>
        <p:guide orient="horz" pos="3188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506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506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A305D22-D9F1-4D85-BBC5-6C5B44E2A2AB}" type="datetimeFigureOut">
              <a:rPr lang="en-US"/>
              <a:pPr>
                <a:defRPr/>
              </a:pPr>
              <a:t>10/11/2022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613900"/>
            <a:ext cx="3027363" cy="506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9613900"/>
            <a:ext cx="3027363" cy="506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9BCA302-1C83-4F0D-928D-0F83DBEDB4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32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506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506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217341-0909-41B8-8E8A-0F06677FD776}" type="datetime1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58825"/>
            <a:ext cx="5060950" cy="379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808538"/>
            <a:ext cx="5588000" cy="4554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613900"/>
            <a:ext cx="3027363" cy="5064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9613900"/>
            <a:ext cx="3027363" cy="5064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A2CF3F-DB08-4438-92F6-95B36A84D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33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0BEED-85FE-4AE2-8C28-D6FFD480C1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371600"/>
            <a:ext cx="8763000" cy="4754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9436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0B0C5-39AC-4BBB-8F91-8D59D75F6D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Text Box 3"/>
          <p:cNvSpPr txBox="1">
            <a:spLocks noChangeArrowheads="1"/>
          </p:cNvSpPr>
          <p:nvPr userDrawn="1"/>
        </p:nvSpPr>
        <p:spPr bwMode="auto">
          <a:xfrm>
            <a:off x="6084168" y="993775"/>
            <a:ext cx="30598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200" dirty="0"/>
              <a:t>Southampton University Wireless Society</a:t>
            </a:r>
          </a:p>
        </p:txBody>
      </p:sp>
      <p:pic>
        <p:nvPicPr>
          <p:cNvPr id="11" name="Picture 10" descr="suws_logo_ful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56176" y="188640"/>
            <a:ext cx="2829679" cy="792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1C10A-D054-4DAA-85AD-028D38E09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 userDrawn="1"/>
        </p:nvSpPr>
        <p:spPr bwMode="auto">
          <a:xfrm>
            <a:off x="6084168" y="993775"/>
            <a:ext cx="30598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200" dirty="0"/>
              <a:t>Southampton University Wireless Society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9436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4800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E25A4-AEFA-4C95-9E86-AE29330E3B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 descr="suws_logo_ful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56176" y="188640"/>
            <a:ext cx="2829679" cy="792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1286A-6D9F-438F-BF20-F0856813D8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9436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D1389-3F8A-4D80-B1FE-898F1F1F00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Text Box 3"/>
          <p:cNvSpPr txBox="1">
            <a:spLocks noChangeArrowheads="1"/>
          </p:cNvSpPr>
          <p:nvPr userDrawn="1"/>
        </p:nvSpPr>
        <p:spPr bwMode="auto">
          <a:xfrm>
            <a:off x="6084168" y="993775"/>
            <a:ext cx="30598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200" dirty="0"/>
              <a:t>Southampton University Wireless Society</a:t>
            </a:r>
          </a:p>
        </p:txBody>
      </p:sp>
      <p:pic>
        <p:nvPicPr>
          <p:cNvPr id="13" name="Picture 12" descr="suws_logo_ful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56176" y="188640"/>
            <a:ext cx="2829679" cy="792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own-lar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85725"/>
            <a:ext cx="248443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 userDrawn="1"/>
        </p:nvSpPr>
        <p:spPr bwMode="auto">
          <a:xfrm>
            <a:off x="6372225" y="993775"/>
            <a:ext cx="2771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200"/>
              <a:t>Southampton Open Wireless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D866-7F02-475E-907B-5B5E89CB6A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9436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3DB70-2617-49B4-9E23-A94D937010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6084168" y="993775"/>
            <a:ext cx="30598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200" dirty="0"/>
              <a:t>Southampton University Wireless Society</a:t>
            </a:r>
          </a:p>
        </p:txBody>
      </p:sp>
      <p:pic>
        <p:nvPicPr>
          <p:cNvPr id="10" name="Picture 9" descr="suws_logo_ful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56176" y="188640"/>
            <a:ext cx="2829679" cy="792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298A-8AB0-4061-8539-8E10058A49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6084168" y="993775"/>
            <a:ext cx="30598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200" dirty="0"/>
              <a:t>Southampton University Wireless Society</a:t>
            </a:r>
          </a:p>
        </p:txBody>
      </p:sp>
      <p:pic>
        <p:nvPicPr>
          <p:cNvPr id="8" name="Picture 7" descr="suws_logo_ful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56176" y="188640"/>
            <a:ext cx="2829679" cy="792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B28C5-7957-42F0-8097-72012AD70E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Text Box 3"/>
          <p:cNvSpPr txBox="1">
            <a:spLocks noChangeArrowheads="1"/>
          </p:cNvSpPr>
          <p:nvPr userDrawn="1"/>
        </p:nvSpPr>
        <p:spPr bwMode="auto">
          <a:xfrm>
            <a:off x="6084168" y="993775"/>
            <a:ext cx="30598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200" dirty="0"/>
              <a:t>Southampton University Wireless Society</a:t>
            </a:r>
          </a:p>
        </p:txBody>
      </p:sp>
      <p:pic>
        <p:nvPicPr>
          <p:cNvPr id="11" name="Picture 10" descr="suws_logo_ful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56176" y="188640"/>
            <a:ext cx="2829679" cy="792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005CB-1126-4310-AB28-276E5C1A92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Text Box 3"/>
          <p:cNvSpPr txBox="1">
            <a:spLocks noChangeArrowheads="1"/>
          </p:cNvSpPr>
          <p:nvPr userDrawn="1"/>
        </p:nvSpPr>
        <p:spPr bwMode="auto">
          <a:xfrm>
            <a:off x="6084168" y="993775"/>
            <a:ext cx="30598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200" dirty="0"/>
              <a:t>Southampton University Wireless Society</a:t>
            </a:r>
          </a:p>
        </p:txBody>
      </p:sp>
      <p:pic>
        <p:nvPicPr>
          <p:cNvPr id="11" name="Picture 10" descr="suws_logo_ful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56176" y="188640"/>
            <a:ext cx="2829679" cy="79208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56592" y="30163"/>
            <a:ext cx="5327650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F47A404-C8B9-485A-ACF8-C5E55C9FF6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308304" y="6457950"/>
            <a:ext cx="1988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dirty="0"/>
              <a:t>suws.org.uk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0" y="6575425"/>
            <a:ext cx="2133600" cy="255588"/>
          </a:xfrm>
          <a:prstGeom prst="rect">
            <a:avLst/>
          </a:prstGeom>
        </p:spPr>
        <p:txBody>
          <a:bodyPr/>
          <a:lstStyle>
            <a:lvl1pPr>
              <a:defRPr sz="3200" b="0" baseline="30000"/>
            </a:lvl1pPr>
          </a:lstStyle>
          <a:p>
            <a:pPr>
              <a:defRPr/>
            </a:pPr>
            <a:r>
              <a:rPr lang="en-US" sz="2800" i="0" dirty="0"/>
              <a:t>13/10/2022</a:t>
            </a:r>
          </a:p>
        </p:txBody>
      </p:sp>
      <p:pic>
        <p:nvPicPr>
          <p:cNvPr id="20" name="Picture 19" descr="am_transceiver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611238" y="4581128"/>
            <a:ext cx="5073330" cy="2664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8" r:id="rId2"/>
    <p:sldLayoutId id="2147483726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sgb.org/main/clubs-training/for-students/foundation/foundation-practicals-video-guides/" TargetMode="External"/><Relationship Id="rId2" Type="http://schemas.openxmlformats.org/officeDocument/2006/relationships/hyperlink" Target="https://www.rsgbshop.org/acatalog/Online_Catalogue_Training_19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sgb.org/main/clubs-training/training-resources/mock-exam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sgb.org/main/rsgb-examination-booking/" TargetMode="External"/><Relationship Id="rId2" Type="http://schemas.openxmlformats.org/officeDocument/2006/relationships/hyperlink" Target="https://rsgb.org/main/clubs-training/exam-faq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9552" y="548680"/>
            <a:ext cx="82089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sz="5400" b="1" dirty="0"/>
              <a:t>Getting a radio </a:t>
            </a:r>
          </a:p>
          <a:p>
            <a:pPr algn="ctr">
              <a:spcBef>
                <a:spcPts val="0"/>
              </a:spcBef>
              <a:defRPr/>
            </a:pPr>
            <a:r>
              <a:rPr lang="en-GB" sz="5400" b="1" dirty="0"/>
              <a:t>licence with</a:t>
            </a:r>
          </a:p>
        </p:txBody>
      </p:sp>
      <p:pic>
        <p:nvPicPr>
          <p:cNvPr id="6" name="Picture 5" descr="suws_logo_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420888"/>
            <a:ext cx="5916602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075784" cy="1143000"/>
          </a:xfrm>
        </p:spPr>
        <p:txBody>
          <a:bodyPr/>
          <a:lstStyle/>
          <a:p>
            <a:r>
              <a:rPr lang="en-GB" dirty="0"/>
              <a:t>Learning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54" y="1340768"/>
            <a:ext cx="8757026" cy="5297760"/>
          </a:xfrm>
        </p:spPr>
        <p:txBody>
          <a:bodyPr/>
          <a:lstStyle/>
          <a:p>
            <a:r>
              <a:rPr lang="en-GB" dirty="0"/>
              <a:t>Obtain an RSGB course book:</a:t>
            </a:r>
          </a:p>
          <a:p>
            <a:pPr lvl="1"/>
            <a:r>
              <a:rPr lang="en-GB" dirty="0"/>
              <a:t>Also recommend the Exam Secrets book</a:t>
            </a:r>
          </a:p>
          <a:p>
            <a:pPr lvl="1"/>
            <a:r>
              <a:rPr lang="en-GB" dirty="0">
                <a:hlinkClick r:id="rId2"/>
              </a:rPr>
              <a:t>https://www.rsgbshop.org/acatalog/Online_Catalogue_Training_19.html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Watch the practical assessment demos:</a:t>
            </a:r>
          </a:p>
          <a:p>
            <a:pPr lvl="1"/>
            <a:r>
              <a:rPr lang="en-GB" dirty="0">
                <a:hlinkClick r:id="rId3"/>
              </a:rPr>
              <a:t>https://rsgb.org/main/clubs-training/for-students/foundation/foundation-practicals-video-guides/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Do a mock paper:</a:t>
            </a:r>
          </a:p>
          <a:p>
            <a:pPr lvl="1"/>
            <a:r>
              <a:rPr lang="en-GB" dirty="0">
                <a:hlinkClick r:id="rId4"/>
              </a:rPr>
              <a:t>https://rsgb.org/main/clubs-training/training-resources/mock-exams/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006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075784" cy="1143000"/>
          </a:xfrm>
        </p:spPr>
        <p:txBody>
          <a:bodyPr/>
          <a:lstStyle/>
          <a:p>
            <a:r>
              <a:rPr lang="en-GB" dirty="0"/>
              <a:t>Booking your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54" y="1484784"/>
            <a:ext cx="8829034" cy="5153744"/>
          </a:xfrm>
        </p:spPr>
        <p:txBody>
          <a:bodyPr/>
          <a:lstStyle/>
          <a:p>
            <a:r>
              <a:rPr lang="en-GB" dirty="0"/>
              <a:t>Read the online exam guidance</a:t>
            </a:r>
          </a:p>
          <a:p>
            <a:pPr lvl="1"/>
            <a:r>
              <a:rPr lang="en-GB" dirty="0">
                <a:hlinkClick r:id="rId2"/>
              </a:rPr>
              <a:t>https://rsgb.org/main/clubs-training/exam-faq/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Book your exam online</a:t>
            </a:r>
          </a:p>
          <a:p>
            <a:pPr lvl="1"/>
            <a:r>
              <a:rPr lang="en-GB" dirty="0">
                <a:hlinkClick r:id="rId3"/>
              </a:rPr>
              <a:t>https://rsgb.org/main/rsgb-examination-booking/</a:t>
            </a:r>
            <a:endParaRPr lang="en-GB" dirty="0"/>
          </a:p>
          <a:p>
            <a:endParaRPr lang="en-GB" dirty="0"/>
          </a:p>
          <a:p>
            <a:r>
              <a:rPr lang="en-GB" dirty="0"/>
              <a:t>In-person exam</a:t>
            </a:r>
          </a:p>
          <a:p>
            <a:pPr lvl="1"/>
            <a:r>
              <a:rPr lang="en-GB" dirty="0"/>
              <a:t>We may be able to resume doing this, but is subject to availability of invigilators.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043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075784" cy="1143000"/>
          </a:xfrm>
        </p:spPr>
        <p:txBody>
          <a:bodyPr/>
          <a:lstStyle/>
          <a:p>
            <a:r>
              <a:rPr lang="en-GB" dirty="0"/>
              <a:t>Obtaining a licence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4784"/>
            <a:ext cx="8907406" cy="5153744"/>
          </a:xfrm>
        </p:spPr>
        <p:txBody>
          <a:bodyPr/>
          <a:lstStyle/>
          <a:p>
            <a:r>
              <a:rPr lang="en-GB" dirty="0"/>
              <a:t>Once you have booked your exam, make sure you have the correct software!</a:t>
            </a:r>
          </a:p>
          <a:p>
            <a:pPr lvl="1"/>
            <a:r>
              <a:rPr lang="en-GB" dirty="0"/>
              <a:t>The RSGB run exams online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Once you pass the exam, you’ll get a letter in the post from </a:t>
            </a:r>
            <a:r>
              <a:rPr lang="en-GB" dirty="0" err="1"/>
              <a:t>OfCom</a:t>
            </a:r>
            <a:endParaRPr lang="en-GB" dirty="0"/>
          </a:p>
          <a:p>
            <a:pPr lvl="1"/>
            <a:r>
              <a:rPr lang="en-GB" dirty="0"/>
              <a:t>RSGB do the leg work, so you don’t have to.</a:t>
            </a:r>
          </a:p>
          <a:p>
            <a:pPr lvl="1"/>
            <a:r>
              <a:rPr lang="en-GB" dirty="0"/>
              <a:t>Online portal to create and manage your licences</a:t>
            </a:r>
          </a:p>
          <a:p>
            <a:pPr lvl="1"/>
            <a:r>
              <a:rPr lang="en-GB" dirty="0"/>
              <a:t>Must keep up to date with your address!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014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924944"/>
            <a:ext cx="5943600" cy="1143000"/>
          </a:xfrm>
        </p:spPr>
        <p:txBody>
          <a:bodyPr/>
          <a:lstStyle/>
          <a:p>
            <a:r>
              <a:rPr lang="en-GB" sz="8000" dirty="0"/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369" y="1484784"/>
            <a:ext cx="5491629" cy="3096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228184" cy="1143000"/>
          </a:xfrm>
        </p:spPr>
        <p:txBody>
          <a:bodyPr/>
          <a:lstStyle/>
          <a:p>
            <a:r>
              <a:rPr lang="en-GB" sz="4000" dirty="0"/>
              <a:t>Why do we have licencing?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62" y="1916832"/>
            <a:ext cx="8763000" cy="3967336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Cost</a:t>
            </a:r>
          </a:p>
          <a:p>
            <a:endParaRPr lang="en-GB" dirty="0"/>
          </a:p>
          <a:p>
            <a:r>
              <a:rPr lang="en-GB" dirty="0"/>
              <a:t>Accountability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Ensuring user competency</a:t>
            </a:r>
          </a:p>
          <a:p>
            <a:endParaRPr lang="en-GB" dirty="0"/>
          </a:p>
          <a:p>
            <a:r>
              <a:rPr lang="en-GB" dirty="0"/>
              <a:t>Setting a standard of operation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get a licence?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673912" cy="4800600"/>
          </a:xfrm>
        </p:spPr>
        <p:txBody>
          <a:bodyPr/>
          <a:lstStyle/>
          <a:p>
            <a:r>
              <a:rPr lang="en-GB" dirty="0"/>
              <a:t>Transmit radio signals</a:t>
            </a:r>
          </a:p>
          <a:p>
            <a:pPr lvl="1"/>
            <a:r>
              <a:rPr lang="en-GB" dirty="0"/>
              <a:t>Contesting</a:t>
            </a:r>
          </a:p>
          <a:p>
            <a:pPr lvl="1"/>
            <a:r>
              <a:rPr lang="en-GB" dirty="0"/>
              <a:t>Friendly banter</a:t>
            </a:r>
          </a:p>
          <a:p>
            <a:pPr lvl="1"/>
            <a:r>
              <a:rPr lang="en-GB" dirty="0"/>
              <a:t>Useful in emergencies!</a:t>
            </a:r>
          </a:p>
          <a:p>
            <a:endParaRPr lang="en-GB" dirty="0"/>
          </a:p>
          <a:p>
            <a:r>
              <a:rPr lang="en-GB" dirty="0"/>
              <a:t>Build your own kit – a good way to learn how it all works</a:t>
            </a:r>
          </a:p>
          <a:p>
            <a:endParaRPr lang="en-GB" dirty="0"/>
          </a:p>
          <a:p>
            <a:r>
              <a:rPr lang="en-GB" dirty="0"/>
              <a:t>Get involved in experimental radio systems</a:t>
            </a:r>
          </a:p>
          <a:p>
            <a:pPr lvl="1"/>
            <a:r>
              <a:rPr lang="en-GB" dirty="0"/>
              <a:t>Digital voice and TV…</a:t>
            </a:r>
          </a:p>
          <a:p>
            <a:pPr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1" b="5612"/>
          <a:stretch/>
        </p:blipFill>
        <p:spPr>
          <a:xfrm rot="16200000">
            <a:off x="5638779" y="1624910"/>
            <a:ext cx="3573759" cy="2971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9" t="11346" r="14866" b="6403"/>
          <a:stretch/>
        </p:blipFill>
        <p:spPr>
          <a:xfrm>
            <a:off x="5004048" y="4365104"/>
            <a:ext cx="3202072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11560" y="1412776"/>
            <a:ext cx="7859216" cy="4525963"/>
          </a:xfrm>
        </p:spPr>
        <p:txBody>
          <a:bodyPr/>
          <a:lstStyle/>
          <a:p>
            <a:r>
              <a:rPr lang="en-GB" dirty="0"/>
              <a:t>Foundation</a:t>
            </a:r>
          </a:p>
          <a:p>
            <a:pPr lvl="1"/>
            <a:r>
              <a:rPr lang="en-GB" sz="1800" dirty="0"/>
              <a:t>All common LF, HF, VHF, UHF bands + 10Ghz band</a:t>
            </a:r>
          </a:p>
          <a:p>
            <a:pPr lvl="1"/>
            <a:r>
              <a:rPr lang="en-GB" dirty="0"/>
              <a:t>Limited power (10W max)</a:t>
            </a:r>
          </a:p>
          <a:p>
            <a:r>
              <a:rPr lang="en-GB" dirty="0"/>
              <a:t>Intermediate</a:t>
            </a:r>
          </a:p>
          <a:p>
            <a:pPr lvl="1"/>
            <a:r>
              <a:rPr lang="en-GB" dirty="0"/>
              <a:t>1 - 248Ghz bands</a:t>
            </a:r>
          </a:p>
          <a:p>
            <a:pPr lvl="1"/>
            <a:r>
              <a:rPr lang="en-GB" dirty="0"/>
              <a:t>More power (50W max)</a:t>
            </a:r>
          </a:p>
          <a:p>
            <a:pPr lvl="1"/>
            <a:r>
              <a:rPr lang="en-GB" dirty="0"/>
              <a:t>Build your own kit</a:t>
            </a:r>
          </a:p>
          <a:p>
            <a:r>
              <a:rPr lang="en-GB" dirty="0"/>
              <a:t>Advanced / Full</a:t>
            </a:r>
          </a:p>
          <a:p>
            <a:pPr lvl="1"/>
            <a:r>
              <a:rPr lang="en-GB" dirty="0"/>
              <a:t>All the bands</a:t>
            </a:r>
          </a:p>
          <a:p>
            <a:pPr lvl="1"/>
            <a:r>
              <a:rPr lang="en-GB" dirty="0"/>
              <a:t>All the power (400W)</a:t>
            </a:r>
          </a:p>
          <a:p>
            <a:pPr lvl="1"/>
            <a:r>
              <a:rPr lang="en-GB" dirty="0"/>
              <a:t>Operate abroad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Licencing levels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378494"/>
            <a:ext cx="1905000" cy="2705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02" y="2285720"/>
            <a:ext cx="2006420" cy="2849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79568"/>
            <a:ext cx="2164804" cy="306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get a licence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4784"/>
            <a:ext cx="8907406" cy="5153744"/>
          </a:xfrm>
        </p:spPr>
        <p:txBody>
          <a:bodyPr/>
          <a:lstStyle/>
          <a:p>
            <a:r>
              <a:rPr lang="en-GB" sz="2400" strike="sngStrike" dirty="0"/>
              <a:t>Practical assessment (foundation + intermediate only)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Intermediate practical tasks abolished (as of Aug 2020)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Foundation practical tasks are no-longer assessed (as of Oct 2021).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 RSGB have provided instructional videos for the foundation tasks.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The Society recommends completing the practical task in person regardless and will offer this.</a:t>
            </a:r>
            <a:endParaRPr lang="en-GB" sz="2000" dirty="0"/>
          </a:p>
          <a:p>
            <a:r>
              <a:rPr lang="en-GB" sz="2400" dirty="0"/>
              <a:t>Multiple-choice test (all levels)</a:t>
            </a:r>
          </a:p>
          <a:p>
            <a:pPr lvl="1"/>
            <a:r>
              <a:rPr lang="en-GB" sz="2000" dirty="0"/>
              <a:t>Exams can be run on campus, usually in a CLS room. But will take time to coordinate and plan.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Alternatively: Exams can now done online with </a:t>
            </a:r>
            <a:r>
              <a:rPr lang="en-GB" sz="2000" dirty="0" err="1">
                <a:solidFill>
                  <a:srgbClr val="FF0000"/>
                </a:solidFill>
              </a:rPr>
              <a:t>TestReach</a:t>
            </a:r>
            <a:r>
              <a:rPr lang="en-GB" sz="2000" dirty="0">
                <a:solidFill>
                  <a:srgbClr val="FF0000"/>
                </a:solidFill>
              </a:rPr>
              <a:t> software</a:t>
            </a:r>
          </a:p>
          <a:p>
            <a:pPr marL="1257300" lvl="2" indent="-342900">
              <a:buFontTx/>
              <a:buChar char="-"/>
            </a:pPr>
            <a:r>
              <a:rPr lang="en-GB" sz="1800" dirty="0">
                <a:solidFill>
                  <a:srgbClr val="FF0000"/>
                </a:solidFill>
              </a:rPr>
              <a:t>Requires either Mac OS or Windows and a webcam.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Foundation practical</a:t>
            </a:r>
            <a:br>
              <a:rPr lang="en-GB" dirty="0"/>
            </a:br>
            <a:r>
              <a:rPr lang="en-GB" dirty="0"/>
              <a:t>(as was…)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4784"/>
            <a:ext cx="5211688" cy="5153744"/>
          </a:xfrm>
        </p:spPr>
        <p:txBody>
          <a:bodyPr/>
          <a:lstStyle/>
          <a:p>
            <a:r>
              <a:rPr lang="en-GB" dirty="0"/>
              <a:t>Radio operation (HF and VHF)</a:t>
            </a:r>
          </a:p>
          <a:p>
            <a:pPr lvl="1"/>
            <a:r>
              <a:rPr lang="en-GB" dirty="0"/>
              <a:t>Practice how to talk to someone</a:t>
            </a:r>
          </a:p>
          <a:p>
            <a:endParaRPr lang="en-GB" dirty="0"/>
          </a:p>
          <a:p>
            <a:r>
              <a:rPr lang="en-GB" dirty="0"/>
              <a:t>Setting up a radio and dipole antenna</a:t>
            </a:r>
          </a:p>
          <a:p>
            <a:endParaRPr lang="en-GB" dirty="0"/>
          </a:p>
          <a:p>
            <a:r>
              <a:rPr lang="en-GB" dirty="0"/>
              <a:t>Morse appreciation</a:t>
            </a:r>
          </a:p>
          <a:p>
            <a:endParaRPr lang="en-GB" dirty="0"/>
          </a:p>
          <a:p>
            <a:r>
              <a:rPr lang="en-GB" dirty="0"/>
              <a:t>Show how an </a:t>
            </a:r>
            <a:r>
              <a:rPr lang="en-GB"/>
              <a:t>LED works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00808"/>
            <a:ext cx="3454936" cy="444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52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Intermediate practical</a:t>
            </a:r>
            <a:br>
              <a:rPr lang="en-GB" dirty="0"/>
            </a:br>
            <a:r>
              <a:rPr lang="en-GB" dirty="0"/>
              <a:t>(as was…)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4784"/>
            <a:ext cx="8907406" cy="5153744"/>
          </a:xfrm>
        </p:spPr>
        <p:txBody>
          <a:bodyPr/>
          <a:lstStyle/>
          <a:p>
            <a:r>
              <a:rPr lang="en-GB" dirty="0"/>
              <a:t>Build a ham radio related project</a:t>
            </a:r>
          </a:p>
          <a:p>
            <a:pPr lvl="1"/>
            <a:r>
              <a:rPr lang="en-GB" dirty="0"/>
              <a:t>Must involve soldering</a:t>
            </a:r>
          </a:p>
          <a:p>
            <a:pPr lvl="1"/>
            <a:r>
              <a:rPr lang="en-GB" dirty="0"/>
              <a:t>Must involve a minimum number of active parts</a:t>
            </a:r>
          </a:p>
          <a:p>
            <a:pPr lvl="1"/>
            <a:r>
              <a:rPr lang="en-GB" dirty="0" err="1"/>
              <a:t>Scorpia’s</a:t>
            </a:r>
            <a:r>
              <a:rPr lang="en-GB" dirty="0"/>
              <a:t> </a:t>
            </a:r>
            <a:r>
              <a:rPr lang="en-GB" dirty="0" err="1"/>
              <a:t>morse</a:t>
            </a:r>
            <a:r>
              <a:rPr lang="en-GB" dirty="0"/>
              <a:t> sounder kit is recommended</a:t>
            </a:r>
          </a:p>
          <a:p>
            <a:pPr marL="1371600" lvl="3" indent="0">
              <a:buNone/>
            </a:pPr>
            <a:r>
              <a:rPr lang="en-GB" dirty="0"/>
              <a:t>- But you can buy your own project if you want…</a:t>
            </a:r>
          </a:p>
          <a:p>
            <a:pPr lvl="1"/>
            <a:endParaRPr lang="en-GB" dirty="0"/>
          </a:p>
          <a:p>
            <a:r>
              <a:rPr lang="en-GB" dirty="0"/>
              <a:t>Solder a coaxial cable connector</a:t>
            </a:r>
          </a:p>
          <a:p>
            <a:endParaRPr lang="en-GB" dirty="0"/>
          </a:p>
          <a:p>
            <a:r>
              <a:rPr lang="en-GB" dirty="0"/>
              <a:t>Wire a 13A UK mains plug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645024"/>
            <a:ext cx="3168352" cy="283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5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075784" cy="1143000"/>
          </a:xfrm>
        </p:spPr>
        <p:txBody>
          <a:bodyPr/>
          <a:lstStyle/>
          <a:p>
            <a:r>
              <a:rPr lang="en-GB" dirty="0"/>
              <a:t>Who is eligible?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4784"/>
            <a:ext cx="8907406" cy="5153744"/>
          </a:xfrm>
        </p:spPr>
        <p:txBody>
          <a:bodyPr/>
          <a:lstStyle/>
          <a:p>
            <a:r>
              <a:rPr lang="en-GB" dirty="0"/>
              <a:t>Current staff and students</a:t>
            </a:r>
          </a:p>
          <a:p>
            <a:endParaRPr lang="en-GB" dirty="0"/>
          </a:p>
          <a:p>
            <a:r>
              <a:rPr lang="en-GB" dirty="0"/>
              <a:t>Former staff and alumni</a:t>
            </a:r>
          </a:p>
          <a:p>
            <a:endParaRPr lang="en-GB" dirty="0"/>
          </a:p>
          <a:p>
            <a:r>
              <a:rPr lang="en-GB" dirty="0"/>
              <a:t>Third parties?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916832"/>
            <a:ext cx="4272277" cy="1189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159684"/>
            <a:ext cx="5567847" cy="366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5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075784" cy="1143000"/>
          </a:xfrm>
        </p:spPr>
        <p:txBody>
          <a:bodyPr/>
          <a:lstStyle/>
          <a:p>
            <a:r>
              <a:rPr lang="en-GB" dirty="0"/>
              <a:t>How much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4784"/>
            <a:ext cx="8907406" cy="5153744"/>
          </a:xfrm>
        </p:spPr>
        <p:txBody>
          <a:bodyPr/>
          <a:lstStyle/>
          <a:p>
            <a:r>
              <a:rPr lang="en-GB" dirty="0"/>
              <a:t>Access to SUWS resources requires membership</a:t>
            </a:r>
          </a:p>
          <a:p>
            <a:pPr lvl="1"/>
            <a:r>
              <a:rPr lang="en-GB" dirty="0"/>
              <a:t>Pays for the upkeep of equipment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 Members who complete at least one radio exam this academic year, and returns any borrowed resources will be reimbursed their membership fee.</a:t>
            </a:r>
          </a:p>
          <a:p>
            <a:pPr lvl="1"/>
            <a:endParaRPr lang="en-GB" dirty="0"/>
          </a:p>
          <a:p>
            <a:r>
              <a:rPr lang="en-GB" dirty="0"/>
              <a:t>Exam fees are set by the RSGB:</a:t>
            </a:r>
          </a:p>
          <a:p>
            <a:pPr lvl="1"/>
            <a:r>
              <a:rPr lang="en-GB" dirty="0"/>
              <a:t>    Foundation £27.50</a:t>
            </a:r>
          </a:p>
          <a:p>
            <a:pPr lvl="1"/>
            <a:r>
              <a:rPr lang="en-GB" dirty="0"/>
              <a:t>    Intermediate £32.50</a:t>
            </a:r>
          </a:p>
          <a:p>
            <a:pPr lvl="1"/>
            <a:r>
              <a:rPr lang="en-GB" dirty="0"/>
              <a:t>    Full/Advanced £37.50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08461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68A22A0FBC324EB78D980E9474C7D7" ma:contentTypeVersion="7" ma:contentTypeDescription="Create a new document." ma:contentTypeScope="" ma:versionID="70c696abd8c704ed026795674a4218b2">
  <xsd:schema xmlns:xsd="http://www.w3.org/2001/XMLSchema" xmlns:xs="http://www.w3.org/2001/XMLSchema" xmlns:p="http://schemas.microsoft.com/office/2006/metadata/properties" xmlns:ns2="465275aa-8156-4e1a-8f86-953c89d8a13b" targetNamespace="http://schemas.microsoft.com/office/2006/metadata/properties" ma:root="true" ma:fieldsID="c1fe6f094b212146f3bf60b076d20928" ns2:_="">
    <xsd:import namespace="465275aa-8156-4e1a-8f86-953c89d8a1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275aa-8156-4e1a-8f86-953c89d8a1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8E5259-2F31-4BA5-BD05-21DF28AF6E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C4BA84-4D41-47F9-9D6C-B61CB3A2BCA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2DEA459-3302-459F-A77F-D7356430D2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5275aa-8156-4e1a-8f86-953c89d8a1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4509</TotalTime>
  <Words>584</Words>
  <Application>Microsoft Office PowerPoint</Application>
  <PresentationFormat>On-screen Show (4:3)</PresentationFormat>
  <Paragraphs>110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Default Design</vt:lpstr>
      <vt:lpstr>PowerPoint Presentation</vt:lpstr>
      <vt:lpstr>Why do we have licencing?</vt:lpstr>
      <vt:lpstr>Why get a licence?</vt:lpstr>
      <vt:lpstr>Licencing levels</vt:lpstr>
      <vt:lpstr>How to get a licence</vt:lpstr>
      <vt:lpstr>Foundation practical (as was…)</vt:lpstr>
      <vt:lpstr>Intermediate practical (as was…)</vt:lpstr>
      <vt:lpstr>Who is eligible?</vt:lpstr>
      <vt:lpstr>How much is it?</vt:lpstr>
      <vt:lpstr>Learning the course</vt:lpstr>
      <vt:lpstr>Booking your exam</vt:lpstr>
      <vt:lpstr>Obtaining a licence</vt:lpstr>
      <vt:lpstr>Questions?</vt:lpstr>
    </vt:vector>
  </TitlesOfParts>
  <Company>Southampton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Willmott</dc:creator>
  <cp:lastModifiedBy>Cori Haws (PGR)</cp:lastModifiedBy>
  <cp:revision>202</cp:revision>
  <dcterms:created xsi:type="dcterms:W3CDTF">2009-03-28T14:49:57Z</dcterms:created>
  <dcterms:modified xsi:type="dcterms:W3CDTF">2022-10-11T21:29:31Z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0x010100C868A22A0FBC324EB78D980E9474C7D7</vt:lpwstr>
  </property>
</Properties>
</file>