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8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985000" cy="10121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panose="020B0603030804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40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>
            <a:extLst>
              <a:ext uri="{FF2B5EF4-FFF2-40B4-BE49-F238E27FC236}">
                <a16:creationId xmlns:a16="http://schemas.microsoft.com/office/drawing/2014/main" id="{0D356631-F7CD-4933-88FD-E0149203B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lvl="0"/>
            <a:r>
              <a:rPr lang="en-GB" noProof="0"/>
              <a:t>                       </a:t>
            </a:r>
          </a:p>
        </p:txBody>
      </p:sp>
      <p:sp>
        <p:nvSpPr>
          <p:cNvPr id="140" name="PlaceHolder 2">
            <a:extLst>
              <a:ext uri="{FF2B5EF4-FFF2-40B4-BE49-F238E27FC236}">
                <a16:creationId xmlns:a16="http://schemas.microsoft.com/office/drawing/2014/main" id="{F293C772-6F46-4D44-AAFA-89646344202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/>
            <a:r>
              <a:rPr lang="en-GB" noProof="0"/>
              <a:t>Click to edit the notes' format</a:t>
            </a:r>
          </a:p>
        </p:txBody>
      </p:sp>
      <p:sp>
        <p:nvSpPr>
          <p:cNvPr id="141" name="PlaceHolder 3">
            <a:extLst>
              <a:ext uri="{FF2B5EF4-FFF2-40B4-BE49-F238E27FC236}">
                <a16:creationId xmlns:a16="http://schemas.microsoft.com/office/drawing/2014/main" id="{11336798-D7AF-4941-B631-DB76692FE02D}"/>
              </a:ext>
            </a:extLst>
          </p:cNvPr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&lt;header&gt;</a:t>
            </a:r>
          </a:p>
        </p:txBody>
      </p:sp>
      <p:sp>
        <p:nvSpPr>
          <p:cNvPr id="142" name="PlaceHolder 4">
            <a:extLst>
              <a:ext uri="{FF2B5EF4-FFF2-40B4-BE49-F238E27FC236}">
                <a16:creationId xmlns:a16="http://schemas.microsoft.com/office/drawing/2014/main" id="{C5127123-6717-4630-810C-FF632E5BCF4E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&lt;date/time&gt;</a:t>
            </a:r>
          </a:p>
        </p:txBody>
      </p:sp>
      <p:sp>
        <p:nvSpPr>
          <p:cNvPr id="143" name="PlaceHolder 5">
            <a:extLst>
              <a:ext uri="{FF2B5EF4-FFF2-40B4-BE49-F238E27FC236}">
                <a16:creationId xmlns:a16="http://schemas.microsoft.com/office/drawing/2014/main" id="{32491B23-F9C5-4A7B-A032-E47C52CF1201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&lt;footer&gt;</a:t>
            </a:r>
          </a:p>
        </p:txBody>
      </p:sp>
      <p:sp>
        <p:nvSpPr>
          <p:cNvPr id="144" name="PlaceHolder 6">
            <a:extLst>
              <a:ext uri="{FF2B5EF4-FFF2-40B4-BE49-F238E27FC236}">
                <a16:creationId xmlns:a16="http://schemas.microsoft.com/office/drawing/2014/main" id="{87A0CAD8-28B2-44DD-AA12-CB59270134B1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1B4F3492-18CD-40B1-A99C-574D3F33497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ceHolder 1">
            <a:extLst>
              <a:ext uri="{FF2B5EF4-FFF2-40B4-BE49-F238E27FC236}">
                <a16:creationId xmlns:a16="http://schemas.microsoft.com/office/drawing/2014/main" id="{990227E0-2063-4728-B62F-82A7E2010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58825"/>
            <a:ext cx="5060950" cy="379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8" name="PlaceHolder 2">
            <a:extLst>
              <a:ext uri="{FF2B5EF4-FFF2-40B4-BE49-F238E27FC236}">
                <a16:creationId xmlns:a16="http://schemas.microsoft.com/office/drawing/2014/main" id="{716C3C03-5405-4FB5-9773-FC6815D594C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500" y="4808538"/>
            <a:ext cx="5588000" cy="455453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2000"/>
          </a:p>
        </p:txBody>
      </p:sp>
      <p:sp>
        <p:nvSpPr>
          <p:cNvPr id="189" name="TextShape 3">
            <a:extLst>
              <a:ext uri="{FF2B5EF4-FFF2-40B4-BE49-F238E27FC236}">
                <a16:creationId xmlns:a16="http://schemas.microsoft.com/office/drawing/2014/main" id="{48E479D7-CC8A-4CBA-A2C7-9F7F5AF63598}"/>
              </a:ext>
            </a:extLst>
          </p:cNvPr>
          <p:cNvSpPr txBox="1"/>
          <p:nvPr/>
        </p:nvSpPr>
        <p:spPr>
          <a:xfrm>
            <a:off x="3956050" y="9613900"/>
            <a:ext cx="3027363" cy="50641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/>
            <a:fld id="{C2F43F9C-7502-4A80-B9D7-DDC552878338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ceHolder 1">
            <a:extLst>
              <a:ext uri="{FF2B5EF4-FFF2-40B4-BE49-F238E27FC236}">
                <a16:creationId xmlns:a16="http://schemas.microsoft.com/office/drawing/2014/main" id="{A435395E-3E71-4D5E-ADFB-560B73C86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58825"/>
            <a:ext cx="5060950" cy="3795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1" name="PlaceHolder 2">
            <a:extLst>
              <a:ext uri="{FF2B5EF4-FFF2-40B4-BE49-F238E27FC236}">
                <a16:creationId xmlns:a16="http://schemas.microsoft.com/office/drawing/2014/main" id="{2A30BF91-CE04-4D54-8CF0-C66AE8D6D7B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98500" y="4808538"/>
            <a:ext cx="5588000" cy="4554537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2000"/>
          </a:p>
        </p:txBody>
      </p:sp>
      <p:sp>
        <p:nvSpPr>
          <p:cNvPr id="192" name="TextShape 3">
            <a:extLst>
              <a:ext uri="{FF2B5EF4-FFF2-40B4-BE49-F238E27FC236}">
                <a16:creationId xmlns:a16="http://schemas.microsoft.com/office/drawing/2014/main" id="{492D6037-67C8-44C5-85E2-AF57F480FBD1}"/>
              </a:ext>
            </a:extLst>
          </p:cNvPr>
          <p:cNvSpPr txBox="1"/>
          <p:nvPr/>
        </p:nvSpPr>
        <p:spPr>
          <a:xfrm>
            <a:off x="3956050" y="9613900"/>
            <a:ext cx="3027363" cy="50641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r" eaLnBrk="1" hangingPunct="1"/>
            <a:fld id="{378EEC1D-45ED-4AB6-8430-C6B7ABD2D117}" type="slidenum">
              <a:rPr lang="en-US" altLang="en-US" sz="1200"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9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4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52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115080" y="13716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77880" y="13716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52280" y="38790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115080" y="38790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77880" y="3879000"/>
            <a:ext cx="282132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0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46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0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5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19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08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52280" y="152280"/>
            <a:ext cx="5943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6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30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8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1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27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19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1150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778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522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1150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778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0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74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72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31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1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48002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4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52280" y="152280"/>
            <a:ext cx="5943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558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713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530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34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68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57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1150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77880" y="13716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1522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1150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77880" y="3879000"/>
            <a:ext cx="282132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3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3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6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280" y="152280"/>
            <a:ext cx="5943240" cy="5297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48002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7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480024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42560" y="38790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280" y="152280"/>
            <a:ext cx="5943240" cy="1142640"/>
          </a:xfrm>
          <a:prstGeom prst="rect">
            <a:avLst/>
          </a:prstGeom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28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2560" y="1371600"/>
            <a:ext cx="427608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280" y="3879000"/>
            <a:ext cx="8762760" cy="228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4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>
            <a:extLst>
              <a:ext uri="{FF2B5EF4-FFF2-40B4-BE49-F238E27FC236}">
                <a16:creationId xmlns:a16="http://schemas.microsoft.com/office/drawing/2014/main" id="{4DF76027-DE3D-498C-B2AC-5B2B057D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30163"/>
            <a:ext cx="5327651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stomShape 1">
            <a:extLst>
              <a:ext uri="{FF2B5EF4-FFF2-40B4-BE49-F238E27FC236}">
                <a16:creationId xmlns:a16="http://schemas.microsoft.com/office/drawing/2014/main" id="{7F526F21-0C56-4123-B51E-0EEB642D95E9}"/>
              </a:ext>
            </a:extLst>
          </p:cNvPr>
          <p:cNvSpPr/>
          <p:nvPr/>
        </p:nvSpPr>
        <p:spPr>
          <a:xfrm>
            <a:off x="7308850" y="6457950"/>
            <a:ext cx="1987550" cy="3952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000">
                <a:solidFill>
                  <a:srgbClr val="000000"/>
                </a:solidFill>
              </a:rPr>
              <a:t>suws.org.uk</a:t>
            </a:r>
            <a:endParaRPr lang="en-GB" altLang="en-US" sz="2000"/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23FBA721-A30C-4DD8-8027-0C20E4C239C9}"/>
              </a:ext>
            </a:extLst>
          </p:cNvPr>
          <p:cNvSpPr/>
          <p:nvPr/>
        </p:nvSpPr>
        <p:spPr>
          <a:xfrm>
            <a:off x="34925" y="6480175"/>
            <a:ext cx="2201863" cy="25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2800" baseline="30000">
                <a:solidFill>
                  <a:srgbClr val="000000"/>
                </a:solidFill>
              </a:rPr>
              <a:t>13/10/2022</a:t>
            </a:r>
            <a:endParaRPr lang="en-GB" altLang="en-US" sz="2800"/>
          </a:p>
        </p:txBody>
      </p:sp>
      <p:pic>
        <p:nvPicPr>
          <p:cNvPr id="1029" name="Picture 19" descr="am_transceiver.png">
            <a:extLst>
              <a:ext uri="{FF2B5EF4-FFF2-40B4-BE49-F238E27FC236}">
                <a16:creationId xmlns:a16="http://schemas.microsoft.com/office/drawing/2014/main" id="{EE83F60D-B729-41C4-8DCF-10097F91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581525"/>
            <a:ext cx="5072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PlaceHolder 3">
            <a:extLst>
              <a:ext uri="{FF2B5EF4-FFF2-40B4-BE49-F238E27FC236}">
                <a16:creationId xmlns:a16="http://schemas.microsoft.com/office/drawing/2014/main" id="{25C30BE5-9BE3-411A-B116-16FA8FC9F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DB1EA0B-DF9A-42A9-B04C-E31045938E21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E44F81F8-53A3-42DC-8687-AA53230C317E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BF18A68E-4EBE-4EF0-8160-D5BE7F36DB1B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2D97FA85-9D73-4B5C-9FDE-3EC8BA62ED8F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77522F8-8D7D-4994-AE65-9465BE7D828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am_transceiver.png">
            <a:extLst>
              <a:ext uri="{FF2B5EF4-FFF2-40B4-BE49-F238E27FC236}">
                <a16:creationId xmlns:a16="http://schemas.microsoft.com/office/drawing/2014/main" id="{9FF9E755-8AA7-4F0D-9E1A-D407BCD2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581525"/>
            <a:ext cx="5072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>
            <a:extLst>
              <a:ext uri="{FF2B5EF4-FFF2-40B4-BE49-F238E27FC236}">
                <a16:creationId xmlns:a16="http://schemas.microsoft.com/office/drawing/2014/main" id="{5099402F-8805-4CAB-ADD5-26365B0E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30163"/>
            <a:ext cx="5327651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ustomShape 1">
            <a:extLst>
              <a:ext uri="{FF2B5EF4-FFF2-40B4-BE49-F238E27FC236}">
                <a16:creationId xmlns:a16="http://schemas.microsoft.com/office/drawing/2014/main" id="{5009A66D-8BFA-498B-9077-931E4101D622}"/>
              </a:ext>
            </a:extLst>
          </p:cNvPr>
          <p:cNvSpPr/>
          <p:nvPr/>
        </p:nvSpPr>
        <p:spPr>
          <a:xfrm>
            <a:off x="7308850" y="6457950"/>
            <a:ext cx="1987550" cy="3952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000">
                <a:solidFill>
                  <a:srgbClr val="000000"/>
                </a:solidFill>
              </a:rPr>
              <a:t>suws.org.uk</a:t>
            </a:r>
            <a:endParaRPr lang="en-GB" altLang="en-US" sz="2000"/>
          </a:p>
        </p:txBody>
      </p:sp>
      <p:sp>
        <p:nvSpPr>
          <p:cNvPr id="46" name="CustomShape 2">
            <a:extLst>
              <a:ext uri="{FF2B5EF4-FFF2-40B4-BE49-F238E27FC236}">
                <a16:creationId xmlns:a16="http://schemas.microsoft.com/office/drawing/2014/main" id="{DCB8AC37-7E34-4EC1-8434-2B3B6CC30B1D}"/>
              </a:ext>
            </a:extLst>
          </p:cNvPr>
          <p:cNvSpPr/>
          <p:nvPr/>
        </p:nvSpPr>
        <p:spPr>
          <a:xfrm>
            <a:off x="34925" y="6467475"/>
            <a:ext cx="2133600" cy="25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2800" baseline="30000">
                <a:solidFill>
                  <a:srgbClr val="000000"/>
                </a:solidFill>
              </a:rPr>
              <a:t>13/10/2022</a:t>
            </a:r>
            <a:endParaRPr lang="en-GB" altLang="en-US" sz="2800"/>
          </a:p>
        </p:txBody>
      </p:sp>
      <p:sp>
        <p:nvSpPr>
          <p:cNvPr id="49" name="CustomShape 3">
            <a:extLst>
              <a:ext uri="{FF2B5EF4-FFF2-40B4-BE49-F238E27FC236}">
                <a16:creationId xmlns:a16="http://schemas.microsoft.com/office/drawing/2014/main" id="{D1D867EB-7FFE-4B2D-B4CE-67B29D12E376}"/>
              </a:ext>
            </a:extLst>
          </p:cNvPr>
          <p:cNvSpPr/>
          <p:nvPr/>
        </p:nvSpPr>
        <p:spPr>
          <a:xfrm>
            <a:off x="6083300" y="993775"/>
            <a:ext cx="3060700" cy="273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1200">
                <a:solidFill>
                  <a:srgbClr val="000000"/>
                </a:solidFill>
              </a:rPr>
              <a:t>Southampton University Wireless Society</a:t>
            </a:r>
            <a:endParaRPr lang="en-GB" altLang="en-US" sz="1200"/>
          </a:p>
        </p:txBody>
      </p:sp>
      <p:sp>
        <p:nvSpPr>
          <p:cNvPr id="2055" name="PlaceHolder 4">
            <a:extLst>
              <a:ext uri="{FF2B5EF4-FFF2-40B4-BE49-F238E27FC236}">
                <a16:creationId xmlns:a16="http://schemas.microsoft.com/office/drawing/2014/main" id="{B25649AB-4A19-4E9B-A49F-47B61C9BE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6" name="PlaceHolder 5">
            <a:extLst>
              <a:ext uri="{FF2B5EF4-FFF2-40B4-BE49-F238E27FC236}">
                <a16:creationId xmlns:a16="http://schemas.microsoft.com/office/drawing/2014/main" id="{3A51D197-C85A-4E7E-B303-E01420950DF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52400" y="1371600"/>
            <a:ext cx="8763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  <a:endParaRPr lang="en-GB" altLang="en-US"/>
          </a:p>
          <a:p>
            <a:pPr lvl="1"/>
            <a:r>
              <a:rPr lang="en-US" altLang="en-US"/>
              <a:t>Second level</a:t>
            </a:r>
            <a:endParaRPr lang="en-GB" altLang="en-US"/>
          </a:p>
          <a:p>
            <a:pPr lvl="2"/>
            <a:r>
              <a:rPr lang="en-US" altLang="en-US"/>
              <a:t>Third level</a:t>
            </a:r>
            <a:endParaRPr lang="en-GB" altLang="en-US"/>
          </a:p>
          <a:p>
            <a:pPr lvl="3"/>
            <a:r>
              <a:rPr lang="en-US" altLang="en-US"/>
              <a:t>Fourth level</a:t>
            </a:r>
            <a:endParaRPr lang="en-GB" altLang="en-US"/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2" name="PlaceHolder 6">
            <a:extLst>
              <a:ext uri="{FF2B5EF4-FFF2-40B4-BE49-F238E27FC236}">
                <a16:creationId xmlns:a16="http://schemas.microsoft.com/office/drawing/2014/main" id="{F581E391-0BEF-428A-8CCC-233907D74367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53" name="PlaceHolder 7">
            <a:extLst>
              <a:ext uri="{FF2B5EF4-FFF2-40B4-BE49-F238E27FC236}">
                <a16:creationId xmlns:a16="http://schemas.microsoft.com/office/drawing/2014/main" id="{F0229E0E-5DF4-4B34-8902-92C13D2011BC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9D4EED9D-5568-41E2-B94D-E31BEE3FAC27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9" name="Picture 8" descr="suws_logo_full.png">
            <a:extLst>
              <a:ext uri="{FF2B5EF4-FFF2-40B4-BE49-F238E27FC236}">
                <a16:creationId xmlns:a16="http://schemas.microsoft.com/office/drawing/2014/main" id="{82F9EABF-A894-41EE-9556-F7D58743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28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>
            <a:extLst>
              <a:ext uri="{FF2B5EF4-FFF2-40B4-BE49-F238E27FC236}">
                <a16:creationId xmlns:a16="http://schemas.microsoft.com/office/drawing/2014/main" id="{63575782-9BEA-4909-8BD5-8559C1DDA4D1}"/>
              </a:ext>
            </a:extLst>
          </p:cNvPr>
          <p:cNvSpPr/>
          <p:nvPr/>
        </p:nvSpPr>
        <p:spPr>
          <a:xfrm>
            <a:off x="7308850" y="6457950"/>
            <a:ext cx="1987550" cy="3952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000">
                <a:solidFill>
                  <a:srgbClr val="000000"/>
                </a:solidFill>
              </a:rPr>
              <a:t>suws.org.uk</a:t>
            </a:r>
            <a:endParaRPr lang="en-GB" altLang="en-US" sz="2000"/>
          </a:p>
        </p:txBody>
      </p:sp>
      <p:sp>
        <p:nvSpPr>
          <p:cNvPr id="92" name="CustomShape 2">
            <a:extLst>
              <a:ext uri="{FF2B5EF4-FFF2-40B4-BE49-F238E27FC236}">
                <a16:creationId xmlns:a16="http://schemas.microsoft.com/office/drawing/2014/main" id="{715820E9-A489-4ABC-A0C4-6714422F0544}"/>
              </a:ext>
            </a:extLst>
          </p:cNvPr>
          <p:cNvSpPr/>
          <p:nvPr/>
        </p:nvSpPr>
        <p:spPr>
          <a:xfrm>
            <a:off x="34925" y="6467475"/>
            <a:ext cx="2133600" cy="2555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2800" baseline="30000">
                <a:solidFill>
                  <a:srgbClr val="000000"/>
                </a:solidFill>
              </a:rPr>
              <a:t>1st October 2020</a:t>
            </a:r>
            <a:endParaRPr lang="en-GB" altLang="en-US" sz="2800"/>
          </a:p>
        </p:txBody>
      </p:sp>
      <p:pic>
        <p:nvPicPr>
          <p:cNvPr id="3076" name="Picture 9">
            <a:extLst>
              <a:ext uri="{FF2B5EF4-FFF2-40B4-BE49-F238E27FC236}">
                <a16:creationId xmlns:a16="http://schemas.microsoft.com/office/drawing/2014/main" id="{6FB29507-B817-4162-854E-D0B28AF4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30163"/>
            <a:ext cx="5327651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am_transceiver.png">
            <a:extLst>
              <a:ext uri="{FF2B5EF4-FFF2-40B4-BE49-F238E27FC236}">
                <a16:creationId xmlns:a16="http://schemas.microsoft.com/office/drawing/2014/main" id="{B12B56C0-A997-4587-B546-A1ED7FCA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4581525"/>
            <a:ext cx="50720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PlaceHolder 3">
            <a:extLst>
              <a:ext uri="{FF2B5EF4-FFF2-40B4-BE49-F238E27FC236}">
                <a16:creationId xmlns:a16="http://schemas.microsoft.com/office/drawing/2014/main" id="{60D67860-0D40-44D3-87D9-BC67C0DEF6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  <a:endParaRPr lang="en-GB" altLang="en-US"/>
          </a:p>
          <a:p>
            <a:pPr lvl="1"/>
            <a:r>
              <a:rPr lang="en-US" altLang="en-US"/>
              <a:t>Second level</a:t>
            </a:r>
            <a:endParaRPr lang="en-GB" altLang="en-US"/>
          </a:p>
          <a:p>
            <a:pPr lvl="2"/>
            <a:r>
              <a:rPr lang="en-US" altLang="en-US"/>
              <a:t>Third level</a:t>
            </a:r>
            <a:endParaRPr lang="en-GB" altLang="en-US"/>
          </a:p>
          <a:p>
            <a:pPr lvl="3"/>
            <a:r>
              <a:rPr lang="en-US" altLang="en-US"/>
              <a:t>Fourth level</a:t>
            </a:r>
            <a:endParaRPr lang="en-GB" altLang="en-US"/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79" name="PlaceHolder 4">
            <a:extLst>
              <a:ext uri="{FF2B5EF4-FFF2-40B4-BE49-F238E27FC236}">
                <a16:creationId xmlns:a16="http://schemas.microsoft.com/office/drawing/2014/main" id="{C899F7EA-C311-4493-8F2C-0C5D8D237BB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  <a:endParaRPr lang="en-GB" altLang="en-US"/>
          </a:p>
          <a:p>
            <a:pPr lvl="1"/>
            <a:r>
              <a:rPr lang="en-US" altLang="en-US"/>
              <a:t>Second level</a:t>
            </a:r>
            <a:endParaRPr lang="en-GB" altLang="en-US"/>
          </a:p>
          <a:p>
            <a:pPr lvl="2"/>
            <a:r>
              <a:rPr lang="en-US" altLang="en-US"/>
              <a:t>Third level</a:t>
            </a:r>
            <a:endParaRPr lang="en-GB" altLang="en-US"/>
          </a:p>
          <a:p>
            <a:pPr lvl="3"/>
            <a:r>
              <a:rPr lang="en-US" altLang="en-US"/>
              <a:t>Fourth level</a:t>
            </a:r>
            <a:endParaRPr lang="en-GB" altLang="en-US"/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80" name="PlaceHolder 5">
            <a:extLst>
              <a:ext uri="{FF2B5EF4-FFF2-40B4-BE49-F238E27FC236}">
                <a16:creationId xmlns:a16="http://schemas.microsoft.com/office/drawing/2014/main" id="{4419B3D6-DF96-4872-A2C8-CEFF4237D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8" name="PlaceHolder 6">
            <a:extLst>
              <a:ext uri="{FF2B5EF4-FFF2-40B4-BE49-F238E27FC236}">
                <a16:creationId xmlns:a16="http://schemas.microsoft.com/office/drawing/2014/main" id="{ED379B2F-7292-4D8B-BD9C-F280282377A6}"/>
              </a:ext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99" name="PlaceHolder 7">
            <a:extLst>
              <a:ext uri="{FF2B5EF4-FFF2-40B4-BE49-F238E27FC236}">
                <a16:creationId xmlns:a16="http://schemas.microsoft.com/office/drawing/2014/main" id="{54EF571D-7223-43C0-BF9E-D839CE7FC75D}"/>
              </a:ext>
            </a:extLst>
          </p:cNvPr>
          <p:cNvSpPr>
            <a:spLocks noGrp="1"/>
          </p:cNvSpPr>
          <p:nvPr>
            <p:ph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latin typeface="Times New Roman" panose="02020603050405020304" pitchFamily="18" charset="0"/>
              </a:defRPr>
            </a:lvl1pPr>
          </a:lstStyle>
          <a:p>
            <a:endParaRPr lang="en-GB" altLang="en-US"/>
          </a:p>
        </p:txBody>
      </p:sp>
      <p:sp>
        <p:nvSpPr>
          <p:cNvPr id="100" name="PlaceHolder 8">
            <a:extLst>
              <a:ext uri="{FF2B5EF4-FFF2-40B4-BE49-F238E27FC236}">
                <a16:creationId xmlns:a16="http://schemas.microsoft.com/office/drawing/2014/main" id="{915A66BA-02B6-435A-8D5F-089581646C59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2ADA9A20-2498-482A-974C-36614DC61EF6}" type="slidenum">
              <a:rPr lang="en-GB" altLang="en-US"/>
              <a:pPr/>
              <a:t>‹#›</a:t>
            </a:fld>
            <a:endParaRPr lang="en-GB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" name="CustomShape 9">
            <a:extLst>
              <a:ext uri="{FF2B5EF4-FFF2-40B4-BE49-F238E27FC236}">
                <a16:creationId xmlns:a16="http://schemas.microsoft.com/office/drawing/2014/main" id="{15D5CAB4-CA8E-4BAB-BC1D-A2CFCE0F28F8}"/>
              </a:ext>
            </a:extLst>
          </p:cNvPr>
          <p:cNvSpPr/>
          <p:nvPr/>
        </p:nvSpPr>
        <p:spPr>
          <a:xfrm>
            <a:off x="6083300" y="993775"/>
            <a:ext cx="3060700" cy="2730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GB" altLang="en-US" sz="1200">
                <a:solidFill>
                  <a:srgbClr val="000000"/>
                </a:solidFill>
              </a:rPr>
              <a:t>Southampton University Wireless Society</a:t>
            </a:r>
            <a:endParaRPr lang="en-GB" altLang="en-US" sz="1200"/>
          </a:p>
        </p:txBody>
      </p:sp>
      <p:pic>
        <p:nvPicPr>
          <p:cNvPr id="3085" name="Picture 12" descr="suws_logo_full.png">
            <a:extLst>
              <a:ext uri="{FF2B5EF4-FFF2-40B4-BE49-F238E27FC236}">
                <a16:creationId xmlns:a16="http://schemas.microsoft.com/office/drawing/2014/main" id="{AFDDD5C3-15F1-4155-BA64-14FC1FFE1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28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ws.org.uk/wiki/Ev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>
            <a:extLst>
              <a:ext uri="{FF2B5EF4-FFF2-40B4-BE49-F238E27FC236}">
                <a16:creationId xmlns:a16="http://schemas.microsoft.com/office/drawing/2014/main" id="{110C3958-CCEE-48C1-BC47-FF5C8F6B138D}"/>
              </a:ext>
            </a:extLst>
          </p:cNvPr>
          <p:cNvSpPr/>
          <p:nvPr/>
        </p:nvSpPr>
        <p:spPr>
          <a:xfrm>
            <a:off x="468313" y="2997200"/>
            <a:ext cx="8207375" cy="173672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spcBef>
                <a:spcPts val="2700"/>
              </a:spcBef>
            </a:pPr>
            <a:r>
              <a:rPr lang="en-GB" altLang="en-US" sz="5400" b="1">
                <a:solidFill>
                  <a:srgbClr val="000000"/>
                </a:solidFill>
              </a:rPr>
              <a:t>Southampton University Wireless Society</a:t>
            </a:r>
            <a:endParaRPr lang="en-GB" altLang="en-US" sz="5400"/>
          </a:p>
        </p:txBody>
      </p:sp>
      <p:pic>
        <p:nvPicPr>
          <p:cNvPr id="41987" name="Picture 5" descr="suws_logo_full.png">
            <a:extLst>
              <a:ext uri="{FF2B5EF4-FFF2-40B4-BE49-F238E27FC236}">
                <a16:creationId xmlns:a16="http://schemas.microsoft.com/office/drawing/2014/main" id="{5E8B8010-1FD5-41A0-B4F7-19BA4A045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268413"/>
            <a:ext cx="59166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>
            <a:extLst>
              <a:ext uri="{FF2B5EF4-FFF2-40B4-BE49-F238E27FC236}">
                <a16:creationId xmlns:a16="http://schemas.microsoft.com/office/drawing/2014/main" id="{60B919C0-2A61-48FC-9E81-C48B363D6668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000000"/>
                </a:solidFill>
                <a:cs typeface="Arial" panose="020B0604020202020204" pitchFamily="34" charset="0"/>
              </a:rPr>
              <a:t>Upcoming Events</a:t>
            </a: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83" name="TextShape 2">
            <a:extLst>
              <a:ext uri="{FF2B5EF4-FFF2-40B4-BE49-F238E27FC236}">
                <a16:creationId xmlns:a16="http://schemas.microsoft.com/office/drawing/2014/main" id="{0595B51E-DBFC-4D8C-B593-BE3A97C57A12}"/>
              </a:ext>
            </a:extLst>
          </p:cNvPr>
          <p:cNvSpPr txBox="1"/>
          <p:nvPr/>
        </p:nvSpPr>
        <p:spPr>
          <a:xfrm>
            <a:off x="152400" y="133985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All events can be seen on </a:t>
            </a:r>
            <a:r>
              <a:rPr lang="en-GB" altLang="en-US" sz="2600" u="sng">
                <a:solidFill>
                  <a:srgbClr val="009999"/>
                </a:solidFill>
                <a:cs typeface="Arial" panose="020B0604020202020204" pitchFamily="34" charset="0"/>
                <a:hlinkClick r:id="rId3"/>
              </a:rPr>
              <a:t>https://www.suws.org.uk/wiki/Events</a:t>
            </a: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 (iCal)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Introductory Outing (date based on consensus) – Probably a weekend.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Planned Talks (dates to be confirmed)</a:t>
            </a:r>
            <a:endParaRPr lang="en-GB" altLang="en-US" sz="2600">
              <a:solidFill>
                <a:srgbClr val="000000"/>
              </a:solidFill>
            </a:endParaRPr>
          </a:p>
          <a:p>
            <a:pPr lvl="1" eaLnBrk="1" hangingPunct="1">
              <a:spcBef>
                <a:spcPts val="475"/>
              </a:spcBef>
              <a:buClr>
                <a:srgbClr val="000000"/>
              </a:buClr>
              <a:buFont typeface="Symbol" panose="05050102010706020507" pitchFamily="18" charset="2"/>
              <a:buChar char="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Getting your licence (Immediately following this)</a:t>
            </a:r>
            <a:endParaRPr lang="en-GB" altLang="en-US" sz="2400">
              <a:solidFill>
                <a:srgbClr val="000000"/>
              </a:solidFill>
            </a:endParaRPr>
          </a:p>
          <a:p>
            <a:pPr lvl="1" eaLnBrk="1" hangingPunct="1">
              <a:spcBef>
                <a:spcPts val="475"/>
              </a:spcBef>
              <a:buClr>
                <a:srgbClr val="000000"/>
              </a:buClr>
              <a:buFont typeface="Symbol" panose="05050102010706020507" pitchFamily="18" charset="2"/>
              <a:buChar char="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SOWN</a:t>
            </a: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>
            <a:extLst>
              <a:ext uri="{FF2B5EF4-FFF2-40B4-BE49-F238E27FC236}">
                <a16:creationId xmlns:a16="http://schemas.microsoft.com/office/drawing/2014/main" id="{88AB8961-E2C3-46D8-99F4-635D59FA192E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Get Involved!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185" name="TextShape 2">
            <a:extLst>
              <a:ext uri="{FF2B5EF4-FFF2-40B4-BE49-F238E27FC236}">
                <a16:creationId xmlns:a16="http://schemas.microsoft.com/office/drawing/2014/main" id="{FA57B0F8-333B-4068-B8DC-4FE86350403E}"/>
              </a:ext>
            </a:extLst>
          </p:cNvPr>
          <p:cNvSpPr txBox="1"/>
          <p:nvPr/>
        </p:nvSpPr>
        <p:spPr>
          <a:xfrm>
            <a:off x="152400" y="137160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Get Licensed!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suws.org.uk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sown.org.uk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Join #G3KMI and #sown on </a:t>
            </a:r>
            <a:r>
              <a:rPr lang="en-GB" altLang="en-US" sz="2800" u="sng">
                <a:latin typeface="Ubuntu" panose="020B0604020202020204" pitchFamily="34" charset="0"/>
              </a:rPr>
              <a:t>irc.libera.chat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Get a SOWN[at]home node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Weekly meetings – </a:t>
            </a:r>
            <a:endParaRPr lang="en-GB" altLang="en-US" sz="2600">
              <a:solidFill>
                <a:srgbClr val="000000"/>
              </a:solidFill>
            </a:endParaRPr>
          </a:p>
          <a:p>
            <a:pPr lvl="1" eaLnBrk="1" hangingPunct="1">
              <a:spcBef>
                <a:spcPts val="1000"/>
              </a:spcBef>
              <a:buClr>
                <a:srgbClr val="000000"/>
              </a:buClr>
              <a:buFont typeface="Symbol" panose="05050102010706020507" pitchFamily="18" charset="2"/>
              <a:buChar char=""/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To be arranged, probably Thursdays at 18:00 via Teams, hopefully in person soon.</a:t>
            </a: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13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Operating outings &amp; evenings</a:t>
            </a:r>
            <a:endParaRPr lang="en-GB" altLang="en-US" sz="2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>
            <a:extLst>
              <a:ext uri="{FF2B5EF4-FFF2-40B4-BE49-F238E27FC236}">
                <a16:creationId xmlns:a16="http://schemas.microsoft.com/office/drawing/2014/main" id="{43194D04-A4CC-45CC-8F19-A9F100D35C2C}"/>
              </a:ext>
            </a:extLst>
          </p:cNvPr>
          <p:cNvSpPr txBox="1"/>
          <p:nvPr/>
        </p:nvSpPr>
        <p:spPr>
          <a:xfrm>
            <a:off x="1619250" y="2925763"/>
            <a:ext cx="5943600" cy="1141412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8000">
                <a:solidFill>
                  <a:srgbClr val="000000"/>
                </a:solidFill>
                <a:cs typeface="Arial" panose="020B0604020202020204" pitchFamily="34" charset="0"/>
              </a:rPr>
              <a:t>Questions?</a:t>
            </a:r>
            <a:endParaRPr lang="en-GB" altLang="en-US" sz="8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>
            <a:extLst>
              <a:ext uri="{FF2B5EF4-FFF2-40B4-BE49-F238E27FC236}">
                <a16:creationId xmlns:a16="http://schemas.microsoft.com/office/drawing/2014/main" id="{22C78BEC-E8CA-4040-A8A7-6CD287E5F62A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What does the society do?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148" name="TextShape 2">
            <a:extLst>
              <a:ext uri="{FF2B5EF4-FFF2-40B4-BE49-F238E27FC236}">
                <a16:creationId xmlns:a16="http://schemas.microsoft.com/office/drawing/2014/main" id="{F6234036-98E9-45DD-87B2-B58D4855B9B4}"/>
              </a:ext>
            </a:extLst>
          </p:cNvPr>
          <p:cNvSpPr txBox="1"/>
          <p:nvPr/>
        </p:nvSpPr>
        <p:spPr>
          <a:xfrm>
            <a:off x="152400" y="137160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Amateur Radio (ham radio)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</a:pPr>
            <a:r>
              <a:rPr lang="en-GB" altLang="en-US" sz="2000">
                <a:solidFill>
                  <a:srgbClr val="000000"/>
                </a:solidFill>
                <a:cs typeface="Arial" panose="020B0604020202020204" pitchFamily="34" charset="0"/>
              </a:rPr>
              <a:t>  (Current QSL Card)</a:t>
            </a: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0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SOWN (The Southampton Open Wireless Network)</a:t>
            </a: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4A426C31-6C7B-41C3-9DED-79617842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00196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 descr="http://sown.org.uk/docpot/logo/sown-logo-large.png">
            <a:extLst>
              <a:ext uri="{FF2B5EF4-FFF2-40B4-BE49-F238E27FC236}">
                <a16:creationId xmlns:a16="http://schemas.microsoft.com/office/drawing/2014/main" id="{2E3412E6-3FC3-4DB9-B78D-BF436582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40300"/>
            <a:ext cx="4313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6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>
            <a:extLst>
              <a:ext uri="{FF2B5EF4-FFF2-40B4-BE49-F238E27FC236}">
                <a16:creationId xmlns:a16="http://schemas.microsoft.com/office/drawing/2014/main" id="{D63BB58F-A339-46F4-9BC8-506381EA91CC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000">
                <a:solidFill>
                  <a:srgbClr val="000000"/>
                </a:solidFill>
                <a:cs typeface="Arial" panose="020B0604020202020204" pitchFamily="34" charset="0"/>
              </a:rPr>
              <a:t>What is Amateur Radio?</a:t>
            </a:r>
            <a:endParaRPr lang="en-GB" altLang="en-US" sz="4000">
              <a:solidFill>
                <a:srgbClr val="000000"/>
              </a:solidFill>
            </a:endParaRPr>
          </a:p>
        </p:txBody>
      </p:sp>
      <p:sp>
        <p:nvSpPr>
          <p:cNvPr id="152" name="TextShape 2">
            <a:extLst>
              <a:ext uri="{FF2B5EF4-FFF2-40B4-BE49-F238E27FC236}">
                <a16:creationId xmlns:a16="http://schemas.microsoft.com/office/drawing/2014/main" id="{497CAFBC-9FB0-439D-930F-7EA36D9F4C5E}"/>
              </a:ext>
            </a:extLst>
          </p:cNvPr>
          <p:cNvSpPr txBox="1"/>
          <p:nvPr/>
        </p:nvSpPr>
        <p:spPr>
          <a:xfrm>
            <a:off x="152400" y="137160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technical hobby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volunteer public service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way to meet new people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way to keep in touch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competitive activity</a:t>
            </a: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44036" name="Picture 8">
            <a:extLst>
              <a:ext uri="{FF2B5EF4-FFF2-40B4-BE49-F238E27FC236}">
                <a16:creationId xmlns:a16="http://schemas.microsoft.com/office/drawing/2014/main" id="{8EA0D24A-F02A-42D6-8B54-6F8CE85F1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163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photos.suws.org.uk/albums/outings/80mm-cc-outing-june-2013/img_2351.jpg">
            <a:extLst>
              <a:ext uri="{FF2B5EF4-FFF2-40B4-BE49-F238E27FC236}">
                <a16:creationId xmlns:a16="http://schemas.microsoft.com/office/drawing/2014/main" id="{FF3EDD21-D988-46F2-B4A7-48994505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40517" r="29823" b="9695"/>
          <a:stretch>
            <a:fillRect/>
          </a:stretch>
        </p:blipFill>
        <p:spPr bwMode="auto">
          <a:xfrm>
            <a:off x="5219700" y="1308100"/>
            <a:ext cx="36004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>
            <a:extLst>
              <a:ext uri="{FF2B5EF4-FFF2-40B4-BE49-F238E27FC236}">
                <a16:creationId xmlns:a16="http://schemas.microsoft.com/office/drawing/2014/main" id="{54F2F3E2-86B0-4D06-97F4-9A51C783F868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G3KMI History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156" name="TextShape 2">
            <a:extLst>
              <a:ext uri="{FF2B5EF4-FFF2-40B4-BE49-F238E27FC236}">
                <a16:creationId xmlns:a16="http://schemas.microsoft.com/office/drawing/2014/main" id="{EEC2DD8B-8E11-4830-8851-55C5421A5345}"/>
              </a:ext>
            </a:extLst>
          </p:cNvPr>
          <p:cNvSpPr txBox="1"/>
          <p:nvPr/>
        </p:nvSpPr>
        <p:spPr>
          <a:xfrm>
            <a:off x="152400" y="137160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Club callsign is G3KMI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Originally issued in 1953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Contesting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Trips to the Channel Islands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In use until 2001, r</a:t>
            </a:r>
            <a:r>
              <a:rPr lang="en-GB" altLang="en-US" sz="2800">
                <a:solidFill>
                  <a:srgbClr val="000000"/>
                </a:solidFill>
                <a:cs typeface="Arial" panose="020B0604020202020204" pitchFamily="34" charset="0"/>
              </a:rPr>
              <a:t>e-issued in 2011</a:t>
            </a:r>
            <a:endParaRPr lang="en-GB" altLang="en-US" sz="28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45060" name="Picture 5" descr="C:\Users\Helios\Documents\University\Radio\SUWS\Photos\iow2_lr.jpg">
            <a:extLst>
              <a:ext uri="{FF2B5EF4-FFF2-40B4-BE49-F238E27FC236}">
                <a16:creationId xmlns:a16="http://schemas.microsoft.com/office/drawing/2014/main" id="{50A5C4B3-7CAA-47AB-A625-ECAAFE909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8397" r="7263" b="9766"/>
          <a:stretch>
            <a:fillRect/>
          </a:stretch>
        </p:blipFill>
        <p:spPr bwMode="auto">
          <a:xfrm>
            <a:off x="6300788" y="3554413"/>
            <a:ext cx="23114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>
            <a:extLst>
              <a:ext uri="{FF2B5EF4-FFF2-40B4-BE49-F238E27FC236}">
                <a16:creationId xmlns:a16="http://schemas.microsoft.com/office/drawing/2014/main" id="{311460A5-9BEF-4B1F-8DFD-3A372FF3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 bwMode="auto">
          <a:xfrm>
            <a:off x="4932363" y="1268413"/>
            <a:ext cx="36718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>
            <a:extLst>
              <a:ext uri="{FF2B5EF4-FFF2-40B4-BE49-F238E27FC236}">
                <a16:creationId xmlns:a16="http://schemas.microsoft.com/office/drawing/2014/main" id="{68FE904B-3D11-4AF5-8F03-7F04119FA7B7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63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Formed in early 2000s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63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63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Provided the first wireless network on campus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63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63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Provided a fast mesh network for students before broadband was affordable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63"/>
              </a:spcBef>
            </a:pP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160" name="Picture 6">
            <a:extLst>
              <a:ext uri="{FF2B5EF4-FFF2-40B4-BE49-F238E27FC236}">
                <a16:creationId xmlns:a16="http://schemas.microsoft.com/office/drawing/2014/main" id="{D1D1C3C0-7E96-4D1C-899F-E6F856F8709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873320" y="1600200"/>
            <a:ext cx="3799800" cy="2853360"/>
          </a:xfrm>
          <a:prstGeom prst="rect">
            <a:avLst/>
          </a:prstGeom>
          <a:ln w="88920"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1" name="TextShape 2">
            <a:extLst>
              <a:ext uri="{FF2B5EF4-FFF2-40B4-BE49-F238E27FC236}">
                <a16:creationId xmlns:a16="http://schemas.microsoft.com/office/drawing/2014/main" id="{BAA1C8CC-53DA-4475-A49F-DEBD071A8A20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SOWN History</a:t>
            </a:r>
            <a:endParaRPr lang="en-GB" altLang="en-US" sz="4400">
              <a:solidFill>
                <a:srgbClr val="000000"/>
              </a:solidFill>
            </a:endParaRPr>
          </a:p>
        </p:txBody>
      </p:sp>
      <p:pic>
        <p:nvPicPr>
          <p:cNvPr id="162" name="Picture 8">
            <a:extLst>
              <a:ext uri="{FF2B5EF4-FFF2-40B4-BE49-F238E27FC236}">
                <a16:creationId xmlns:a16="http://schemas.microsoft.com/office/drawing/2014/main" id="{785DE171-40BE-4875-9228-60308827ABA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873320" y="4457520"/>
            <a:ext cx="3799800" cy="1927440"/>
          </a:xfrm>
          <a:prstGeom prst="rect">
            <a:avLst/>
          </a:prstGeom>
          <a:ln w="88920"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>
            <a:extLst>
              <a:ext uri="{FF2B5EF4-FFF2-40B4-BE49-F238E27FC236}">
                <a16:creationId xmlns:a16="http://schemas.microsoft.com/office/drawing/2014/main" id="{E8E6B99D-4C11-4D2A-AB5F-5E2EA4DC0FAE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The Present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164" name="TextShape 2">
            <a:extLst>
              <a:ext uri="{FF2B5EF4-FFF2-40B4-BE49-F238E27FC236}">
                <a16:creationId xmlns:a16="http://schemas.microsoft.com/office/drawing/2014/main" id="{2E485009-FE0D-443A-8AAA-DE084144DC3B}"/>
              </a:ext>
            </a:extLst>
          </p:cNvPr>
          <p:cNvSpPr txBox="1"/>
          <p:nvPr/>
        </p:nvSpPr>
        <p:spPr>
          <a:xfrm>
            <a:off x="128588" y="1263650"/>
            <a:ext cx="3916362" cy="5153025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COVID prevented in-person activity causing society to shrink. 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We are ready to rebuild! 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Regular meetings</a:t>
            </a: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Outings, training, talks, and workshops</a:t>
            </a: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Growing number of licensed members</a:t>
            </a:r>
          </a:p>
          <a:p>
            <a:pPr eaLnBrk="1" hangingPunct="1">
              <a:spcBef>
                <a:spcPts val="500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400">
                <a:solidFill>
                  <a:srgbClr val="000000"/>
                </a:solidFill>
                <a:cs typeface="Arial" panose="020B0604020202020204" pitchFamily="34" charset="0"/>
              </a:rPr>
              <a:t>SOWN[at]Home</a:t>
            </a:r>
            <a:endParaRPr lang="en-GB" altLang="en-US" sz="24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197915C9-4A4F-481F-85C1-7EAB8706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1"/>
          <a:stretch>
            <a:fillRect/>
          </a:stretch>
        </p:blipFill>
        <p:spPr bwMode="auto">
          <a:xfrm>
            <a:off x="6011863" y="1263650"/>
            <a:ext cx="302418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FA355F36-FCAC-4840-A468-80C00C4E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4049713"/>
            <a:ext cx="3036887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>
            <a:extLst>
              <a:ext uri="{FF2B5EF4-FFF2-40B4-BE49-F238E27FC236}">
                <a16:creationId xmlns:a16="http://schemas.microsoft.com/office/drawing/2014/main" id="{AF12DA04-8FFA-4A24-9969-43770E51D103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Location of the Current SOWN nodes</a:t>
            </a:r>
            <a:endParaRPr lang="en-GB" altLang="en-US" sz="4400">
              <a:solidFill>
                <a:srgbClr val="000000"/>
              </a:solidFill>
            </a:endParaRPr>
          </a:p>
        </p:txBody>
      </p:sp>
      <p:pic>
        <p:nvPicPr>
          <p:cNvPr id="49155" name="Picture 168">
            <a:extLst>
              <a:ext uri="{FF2B5EF4-FFF2-40B4-BE49-F238E27FC236}">
                <a16:creationId xmlns:a16="http://schemas.microsoft.com/office/drawing/2014/main" id="{3A8FA594-291C-4976-BAAB-1E7DA3A9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74838"/>
            <a:ext cx="6370638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69">
            <a:extLst>
              <a:ext uri="{FF2B5EF4-FFF2-40B4-BE49-F238E27FC236}">
                <a16:creationId xmlns:a16="http://schemas.microsoft.com/office/drawing/2014/main" id="{2852287B-8D0E-45F8-A748-ED7C717E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874838"/>
            <a:ext cx="6370638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70">
            <a:extLst>
              <a:ext uri="{FF2B5EF4-FFF2-40B4-BE49-F238E27FC236}">
                <a16:creationId xmlns:a16="http://schemas.microsoft.com/office/drawing/2014/main" id="{09104D0B-E97E-4373-8E70-9B5B19A2E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39863"/>
            <a:ext cx="7785100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>
            <a:extLst>
              <a:ext uri="{FF2B5EF4-FFF2-40B4-BE49-F238E27FC236}">
                <a16:creationId xmlns:a16="http://schemas.microsoft.com/office/drawing/2014/main" id="{63A48342-A844-4EF9-97A9-93C3A6E5E12D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What’s on Offer</a:t>
            </a:r>
            <a:endParaRPr lang="en-GB" altLang="en-US" sz="4400">
              <a:solidFill>
                <a:srgbClr val="000000"/>
              </a:solidFill>
            </a:endParaRPr>
          </a:p>
        </p:txBody>
      </p:sp>
      <p:sp>
        <p:nvSpPr>
          <p:cNvPr id="173" name="TextShape 2">
            <a:extLst>
              <a:ext uri="{FF2B5EF4-FFF2-40B4-BE49-F238E27FC236}">
                <a16:creationId xmlns:a16="http://schemas.microsoft.com/office/drawing/2014/main" id="{E611E510-372C-4B55-AB95-7C5B881AAA74}"/>
              </a:ext>
            </a:extLst>
          </p:cNvPr>
          <p:cNvSpPr txBox="1"/>
          <p:nvPr/>
        </p:nvSpPr>
        <p:spPr>
          <a:xfrm>
            <a:off x="152400" y="1371600"/>
            <a:ext cx="8763000" cy="4800600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Training </a:t>
            </a: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Help with exams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Advice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Equipment setup help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Operating evenings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Society outings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Workshops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Guest speakers?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A friendly atmosphere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spcBef>
                <a:spcPts val="525"/>
              </a:spcBef>
            </a:pP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50180" name="Picture 5">
            <a:extLst>
              <a:ext uri="{FF2B5EF4-FFF2-40B4-BE49-F238E27FC236}">
                <a16:creationId xmlns:a16="http://schemas.microsoft.com/office/drawing/2014/main" id="{9342A7C0-DD70-4328-9574-B6E7E958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3" r="5614"/>
          <a:stretch>
            <a:fillRect/>
          </a:stretch>
        </p:blipFill>
        <p:spPr bwMode="auto">
          <a:xfrm>
            <a:off x="4067175" y="2889250"/>
            <a:ext cx="309086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7633A1A1-89FF-4DD0-8DF3-216144CE1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1295400"/>
            <a:ext cx="3079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>
            <a:extLst>
              <a:ext uri="{FF2B5EF4-FFF2-40B4-BE49-F238E27FC236}">
                <a16:creationId xmlns:a16="http://schemas.microsoft.com/office/drawing/2014/main" id="{8C7427A3-7385-495B-B5B0-6F8147554CD1}"/>
              </a:ext>
            </a:extLst>
          </p:cNvPr>
          <p:cNvSpPr txBox="1"/>
          <p:nvPr/>
        </p:nvSpPr>
        <p:spPr>
          <a:xfrm>
            <a:off x="152400" y="152400"/>
            <a:ext cx="5943600" cy="114300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GB" altLang="en-US" sz="4400">
                <a:solidFill>
                  <a:srgbClr val="000000"/>
                </a:solidFill>
                <a:cs typeface="Arial" panose="020B0604020202020204" pitchFamily="34" charset="0"/>
              </a:rPr>
              <a:t>Projects</a:t>
            </a:r>
            <a:endParaRPr lang="en-GB" altLang="en-US" sz="4400">
              <a:solidFill>
                <a:srgbClr val="000000"/>
              </a:solidFill>
            </a:endParaRPr>
          </a:p>
        </p:txBody>
      </p:sp>
      <p:pic>
        <p:nvPicPr>
          <p:cNvPr id="51203" name="Picture 177">
            <a:extLst>
              <a:ext uri="{FF2B5EF4-FFF2-40B4-BE49-F238E27FC236}">
                <a16:creationId xmlns:a16="http://schemas.microsoft.com/office/drawing/2014/main" id="{C8C29528-1A8A-4C10-80FC-8F4C223DF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443288"/>
            <a:ext cx="26019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TextShape 2">
            <a:extLst>
              <a:ext uri="{FF2B5EF4-FFF2-40B4-BE49-F238E27FC236}">
                <a16:creationId xmlns:a16="http://schemas.microsoft.com/office/drawing/2014/main" id="{4D6A3F72-FC28-4AA9-AB01-B057263B8A3C}"/>
              </a:ext>
            </a:extLst>
          </p:cNvPr>
          <p:cNvSpPr txBox="1"/>
          <p:nvPr/>
        </p:nvSpPr>
        <p:spPr>
          <a:xfrm>
            <a:off x="152400" y="1119188"/>
            <a:ext cx="8763000" cy="5432425"/>
          </a:xfrm>
          <a:prstGeom prst="rect">
            <a:avLst/>
          </a:prstGeom>
          <a:noFill/>
          <a:ln w="9360">
            <a:noFill/>
          </a:ln>
        </p:spPr>
        <p:txBody>
          <a:bodyPr/>
          <a:lstStyle>
            <a:lvl1pPr marL="342900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SOWN[at]anywhere (ongoing)</a:t>
            </a: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Modular Demo Kit (ongoing)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SUWS WebSDR (ongoing)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Raspberry Pi FM transmitter (paused)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HF Yagi Refurbishment (paused)</a:t>
            </a: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Morse sounder (complete)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Raspberry PiZero SSTV (complete)</a:t>
            </a: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GB" altLang="en-US" sz="2600">
                <a:solidFill>
                  <a:srgbClr val="000000"/>
                </a:solidFill>
                <a:cs typeface="Arial" panose="020B0604020202020204" pitchFamily="34" charset="0"/>
              </a:rPr>
              <a:t>Powerpole Distribution Box (complete)</a:t>
            </a:r>
            <a:endParaRPr lang="en-GB" altLang="en-US" sz="260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ts val="525"/>
              </a:spcBef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GB" altLang="en-US" sz="2600">
              <a:solidFill>
                <a:srgbClr val="000000"/>
              </a:solidFill>
            </a:endParaRPr>
          </a:p>
        </p:txBody>
      </p:sp>
      <p:pic>
        <p:nvPicPr>
          <p:cNvPr id="51205" name="Picture 179">
            <a:extLst>
              <a:ext uri="{FF2B5EF4-FFF2-40B4-BE49-F238E27FC236}">
                <a16:creationId xmlns:a16="http://schemas.microsoft.com/office/drawing/2014/main" id="{0686F617-0DF5-4588-B4F0-EEA8208E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439863"/>
            <a:ext cx="26019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80">
            <a:extLst>
              <a:ext uri="{FF2B5EF4-FFF2-40B4-BE49-F238E27FC236}">
                <a16:creationId xmlns:a16="http://schemas.microsoft.com/office/drawing/2014/main" id="{39170C5B-4B8B-46C6-B585-A1E7A06C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5032375"/>
            <a:ext cx="26019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8A22A0FBC324EB78D980E9474C7D7" ma:contentTypeVersion="7" ma:contentTypeDescription="Create a new document." ma:contentTypeScope="" ma:versionID="70c696abd8c704ed026795674a4218b2">
  <xsd:schema xmlns:xsd="http://www.w3.org/2001/XMLSchema" xmlns:xs="http://www.w3.org/2001/XMLSchema" xmlns:p="http://schemas.microsoft.com/office/2006/metadata/properties" xmlns:ns2="465275aa-8156-4e1a-8f86-953c89d8a13b" targetNamespace="http://schemas.microsoft.com/office/2006/metadata/properties" ma:root="true" ma:fieldsID="c1fe6f094b212146f3bf60b076d20928" ns2:_="">
    <xsd:import namespace="465275aa-8156-4e1a-8f86-953c89d8a1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75aa-8156-4e1a-8f86-953c89d8a1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4AFB2B-BABF-48E7-98F4-85BE31B3C4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B5588D-901F-41EF-8740-877D8445D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275aa-8156-4e1a-8f86-953c89d8a1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FEC0ED-F36C-442A-A55A-4B46FFD652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338</Words>
  <Application>Microsoft Office PowerPoint</Application>
  <PresentationFormat>On-screen Show (4:3)</PresentationFormat>
  <Paragraphs>88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DejaVu Sans</vt:lpstr>
      <vt:lpstr>Times New Roman</vt:lpstr>
      <vt:lpstr>Symbol</vt:lpstr>
      <vt:lpstr>Ubuntu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Southampton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Andrew Willmott</dc:creator>
  <dc:description/>
  <cp:lastModifiedBy>David Newman</cp:lastModifiedBy>
  <cp:revision>192</cp:revision>
  <dcterms:created xsi:type="dcterms:W3CDTF">2009-03-28T14:49:57Z</dcterms:created>
  <dcterms:modified xsi:type="dcterms:W3CDTF">2022-11-06T11:26:14Z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Southampton University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12</vt:i4>
  </property>
</Properties>
</file>